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aginlib.org.ua/blog/wp-content/uploads/2018/04/130220172355.jpg" TargetMode="External"/><Relationship Id="rId13" Type="http://schemas.openxmlformats.org/officeDocument/2006/relationships/hyperlink" Target="https://pbs.twimg.com/media/DRFbz0MXkAEXC8V.jpg" TargetMode="External"/><Relationship Id="rId3" Type="http://schemas.openxmlformats.org/officeDocument/2006/relationships/hyperlink" Target="http://spiporz.ru/wp-content/uploads/2017/12/redkaya-elka-novosib.jpg" TargetMode="External"/><Relationship Id="rId7" Type="http://schemas.openxmlformats.org/officeDocument/2006/relationships/hyperlink" Target="https://otvet.imgsmail.ru/download/628288_6c66217014e837a4e61b0f04ed0aa701_800.png" TargetMode="External"/><Relationship Id="rId12" Type="http://schemas.openxmlformats.org/officeDocument/2006/relationships/hyperlink" Target="https://www.best-camp.ru/images/camps/photo/26_3756bae1220495af3829a966fb42905b.jpg" TargetMode="External"/><Relationship Id="rId2" Type="http://schemas.openxmlformats.org/officeDocument/2006/relationships/hyperlink" Target="http://mirpps.ru/assets/media/fon-dlja-prezentacii/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.depositphotos.com/1001009/3709/v/950/depositphotos_37093717-stock-illustration-child-skating.jpg" TargetMode="External"/><Relationship Id="rId11" Type="http://schemas.openxmlformats.org/officeDocument/2006/relationships/hyperlink" Target="http://schkola1.rooglub.gov.by/" TargetMode="External"/><Relationship Id="rId5" Type="http://schemas.openxmlformats.org/officeDocument/2006/relationships/hyperlink" Target="https://s7.hostingkartinok.com/uploads/images/2014/12/850d74a42d24c95f79df0ad9065330bc.gif" TargetMode="External"/><Relationship Id="rId15" Type="http://schemas.openxmlformats.org/officeDocument/2006/relationships/hyperlink" Target="http://mkoupreobrsosh.ucoz.ru/01/009/274.jpg" TargetMode="External"/><Relationship Id="rId10" Type="http://schemas.openxmlformats.org/officeDocument/2006/relationships/hyperlink" Target="https://gigabaza.ru/images/41/81782/25877bbd.png" TargetMode="External"/><Relationship Id="rId4" Type="http://schemas.openxmlformats.org/officeDocument/2006/relationships/hyperlink" Target="https://ulabrus.ru/templates/ulabrus/images/cristmas2.png" TargetMode="External"/><Relationship Id="rId9" Type="http://schemas.openxmlformats.org/officeDocument/2006/relationships/hyperlink" Target="http://miracleiren.ru/images/Skiing.jpg" TargetMode="External"/><Relationship Id="rId14" Type="http://schemas.openxmlformats.org/officeDocument/2006/relationships/hyperlink" Target="https://img-fotki.yandex.ru/get/61164/280339892.1d/0_1896e7_9ea48e07_or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безопасного поведения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 время зимних каникул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0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</a:t>
            </a:r>
            <a:r>
              <a:rPr lang="ru-RU" sz="2400" b="1" i="1" dirty="0" smtClean="0">
                <a:solidFill>
                  <a:srgbClr val="C00000"/>
                </a:solidFill>
              </a:rPr>
              <a:t> персоналу </a:t>
            </a:r>
            <a:r>
              <a:rPr lang="ru-RU" sz="2400" b="1" i="1" dirty="0">
                <a:solidFill>
                  <a:srgbClr val="C00000"/>
                </a:solidFill>
              </a:rPr>
              <a:t>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промышленного </a:t>
            </a:r>
            <a:r>
              <a:rPr lang="ru-RU" sz="2400" b="1" i="1" dirty="0">
                <a:solidFill>
                  <a:srgbClr val="C00000"/>
                </a:solidFill>
              </a:rPr>
              <a:t>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</a:t>
            </a:r>
            <a:r>
              <a:rPr lang="ru-RU" sz="2400" b="1" i="1" dirty="0" smtClean="0">
                <a:solidFill>
                  <a:srgbClr val="C00000"/>
                </a:solidFill>
              </a:rPr>
              <a:t>свечи, так как открытый </a:t>
            </a:r>
            <a:r>
              <a:rPr lang="ru-RU" sz="2400" b="1" i="1" dirty="0">
                <a:solidFill>
                  <a:srgbClr val="C00000"/>
                </a:solidFill>
              </a:rPr>
              <a:t>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1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устройства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Можно 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пиротехнику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на специально </a:t>
            </a:r>
            <a:r>
              <a:rPr lang="ru-RU" sz="2400" b="1" i="1" dirty="0" smtClean="0">
                <a:solidFill>
                  <a:srgbClr val="C00000"/>
                </a:solidFill>
              </a:rPr>
              <a:t>отведённых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70" y="3573016"/>
            <a:ext cx="2224957" cy="32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лед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</a:t>
            </a:r>
            <a:r>
              <a:rPr lang="ru-RU" sz="2400" b="1" i="1" dirty="0" smtClean="0">
                <a:solidFill>
                  <a:srgbClr val="C00000"/>
                </a:solidFill>
              </a:rPr>
              <a:t>- непрозрачные</a:t>
            </a:r>
            <a:r>
              <a:rPr lang="ru-RU" sz="2400" b="1" i="1" dirty="0">
                <a:solidFill>
                  <a:srgbClr val="C00000"/>
                </a:solidFill>
              </a:rPr>
              <a:t>, замерзавшие со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</a:t>
            </a:r>
            <a:r>
              <a:rPr lang="ru-RU" sz="2400" b="1" i="1" dirty="0" smtClean="0">
                <a:solidFill>
                  <a:srgbClr val="C00000"/>
                </a:solidFill>
              </a:rPr>
              <a:t>льду, можно легко </a:t>
            </a:r>
            <a:r>
              <a:rPr lang="ru-RU" sz="2400" b="1" i="1" dirty="0">
                <a:solidFill>
                  <a:srgbClr val="C00000"/>
                </a:solidFill>
              </a:rPr>
              <a:t>въехать на тонкий,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неокрепший </a:t>
            </a:r>
            <a:r>
              <a:rPr lang="ru-RU" sz="2400" b="1" i="1" dirty="0">
                <a:solidFill>
                  <a:srgbClr val="C00000"/>
                </a:solidFill>
              </a:rPr>
              <a:t>лед или в полынью.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случае крайней </a:t>
            </a:r>
            <a:r>
              <a:rPr lang="ru-RU" sz="2400" b="1" i="1" dirty="0" smtClean="0">
                <a:solidFill>
                  <a:srgbClr val="C00000"/>
                </a:solidFill>
              </a:rPr>
              <a:t>необходимости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перехода </a:t>
            </a:r>
            <a:r>
              <a:rPr lang="ru-RU" sz="2400" b="1" i="1" dirty="0">
                <a:solidFill>
                  <a:srgbClr val="C00000"/>
                </a:solidFill>
              </a:rPr>
              <a:t>опасного места на льду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завяжите </a:t>
            </a:r>
            <a:r>
              <a:rPr lang="ru-RU" sz="2400" b="1" i="1" dirty="0">
                <a:solidFill>
                  <a:srgbClr val="C00000"/>
                </a:solidFill>
              </a:rPr>
              <a:t>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9" y="3429000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товарищу</a:t>
            </a:r>
            <a:r>
              <a:rPr lang="ru-RU" sz="2400" b="1" i="1" dirty="0">
                <a:solidFill>
                  <a:srgbClr val="C00000"/>
                </a:solidFill>
              </a:rPr>
              <a:t>, подавайте ему в руки пояс,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шарф</a:t>
            </a:r>
            <a:r>
              <a:rPr lang="ru-RU" sz="2400" b="1" i="1" dirty="0">
                <a:solidFill>
                  <a:srgbClr val="C00000"/>
                </a:solidFill>
              </a:rPr>
              <a:t>, палку и т. п. За них можно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ухватиться </a:t>
            </a:r>
            <a:r>
              <a:rPr lang="ru-RU" sz="2400" b="1" i="1" dirty="0">
                <a:solidFill>
                  <a:srgbClr val="C00000"/>
                </a:solidFill>
              </a:rPr>
              <a:t>крепче, чем за протянутую </a:t>
            </a:r>
            <a:r>
              <a:rPr lang="ru-RU" sz="2400" b="1" i="1" dirty="0" smtClean="0">
                <a:solidFill>
                  <a:srgbClr val="C00000"/>
                </a:solidFill>
              </a:rPr>
              <a:t>руку 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</a:t>
            </a:r>
            <a:r>
              <a:rPr lang="ru-RU" sz="2400" b="1" i="1" dirty="0" smtClean="0">
                <a:solidFill>
                  <a:srgbClr val="C00000"/>
                </a:solidFill>
              </a:rPr>
              <a:t>Снимайте </a:t>
            </a:r>
            <a:r>
              <a:rPr lang="ru-RU" sz="2400" b="1" i="1" dirty="0">
                <a:solidFill>
                  <a:srgbClr val="C00000"/>
                </a:solidFill>
              </a:rPr>
              <a:t>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</a:t>
            </a:r>
            <a:r>
              <a:rPr lang="ru-RU" sz="2400" b="1" i="1" dirty="0" smtClean="0">
                <a:solidFill>
                  <a:srgbClr val="C00000"/>
                </a:solidFill>
              </a:rPr>
              <a:t> не </a:t>
            </a:r>
            <a:r>
              <a:rPr lang="ru-RU" sz="2400" b="1" i="1" dirty="0">
                <a:solidFill>
                  <a:srgbClr val="C00000"/>
                </a:solidFill>
              </a:rPr>
              <a:t>теряйтесь, не пытайтесь ползти вперед и подламывать </a:t>
            </a:r>
            <a:r>
              <a:rPr lang="ru-RU" sz="2400" b="1" i="1" dirty="0" smtClean="0">
                <a:solidFill>
                  <a:srgbClr val="C00000"/>
                </a:solidFill>
              </a:rPr>
              <a:t>лёд </a:t>
            </a:r>
            <a:r>
              <a:rPr lang="ru-RU" sz="2400" b="1" i="1" dirty="0">
                <a:solidFill>
                  <a:srgbClr val="C00000"/>
                </a:solidFill>
              </a:rPr>
              <a:t>локтями и грудью. Постарайтесь лечь "на спину и выползти на свой след, а затем, </a:t>
            </a:r>
            <a:r>
              <a:rPr lang="ru-RU" sz="2400" b="1" i="1" dirty="0" smtClean="0">
                <a:solidFill>
                  <a:srgbClr val="C00000"/>
                </a:solidFill>
              </a:rPr>
              <a:t> отползти </a:t>
            </a:r>
            <a:r>
              <a:rPr lang="ru-RU" sz="2400" b="1" i="1" dirty="0">
                <a:solidFill>
                  <a:srgbClr val="C00000"/>
                </a:solidFill>
              </a:rPr>
              <a:t>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</a:rPr>
              <a:t>обламывании </a:t>
            </a:r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где </a:t>
            </a:r>
            <a:r>
              <a:rPr lang="ru-RU" sz="2400" b="1" i="1" dirty="0">
                <a:solidFill>
                  <a:srgbClr val="C00000"/>
                </a:solidFill>
              </a:rPr>
              <a:t>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Опасности во время зимних прогулок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</a:t>
            </a:r>
            <a:r>
              <a:rPr lang="ru-RU" sz="2400" b="1" i="1" dirty="0" smtClean="0">
                <a:solidFill>
                  <a:srgbClr val="C00000"/>
                </a:solidFill>
              </a:rPr>
              <a:t>могут </a:t>
            </a:r>
            <a:r>
              <a:rPr lang="ru-RU" sz="2400" b="1" i="1" dirty="0">
                <a:solidFill>
                  <a:srgbClr val="C00000"/>
                </a:solidFill>
              </a:rPr>
              <a:t>подстерегать такие </a:t>
            </a:r>
            <a:r>
              <a:rPr lang="ru-RU" sz="2400" b="1" i="1" dirty="0" smtClean="0">
                <a:solidFill>
                  <a:srgbClr val="C00000"/>
                </a:solidFill>
              </a:rPr>
              <a:t>опасности, </a:t>
            </a:r>
            <a:r>
              <a:rPr lang="ru-RU" sz="2400" b="1" i="1" dirty="0">
                <a:solidFill>
                  <a:srgbClr val="C00000"/>
                </a:solidFill>
              </a:rPr>
              <a:t>как переохлаждение и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Морозы </a:t>
            </a:r>
            <a:r>
              <a:rPr lang="ru-RU" sz="2400" b="1" i="1" dirty="0">
                <a:solidFill>
                  <a:srgbClr val="C00000"/>
                </a:solidFill>
              </a:rPr>
              <a:t>при сильном ветре, длительное воздействие низких температур вызывают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обморожение.  Чаще </a:t>
            </a:r>
            <a:r>
              <a:rPr lang="ru-RU" sz="2400" b="1" i="1" dirty="0">
                <a:solidFill>
                  <a:srgbClr val="C00000"/>
                </a:solidFill>
              </a:rPr>
              <a:t>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  <p:pic>
        <p:nvPicPr>
          <p:cNvPr id="16388" name="Picture 4" descr="http://miracleiren.ru/images/Ski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92" y="2780928"/>
            <a:ext cx="2151283" cy="4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3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маслами.</a:t>
            </a:r>
          </a:p>
          <a:p>
            <a:endParaRPr lang="ru-RU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45390"/>
            <a:ext cx="3275856" cy="34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Интернет-источники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mirpps.ru/assets/media/fon-dlja-prezentacii/34.jpg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spiporz.ru/wp-content/uploads/2017/12/redkaya-elka-novosib.jpg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ulabrus.ru/templates/ulabrus/images/cristmas2.png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s7.hostingkartinok.com/uploads/images/2014/12/850d74a42d24c95f79df0ad9065330bc.gif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st.depositphotos.com/1001009/3709/v/950/depositphotos_37093717-stock-illustration-child-skating.jpg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otvet.imgsmail.ru/download/628288_6c66217014e837a4e61b0f04ed0aa701_800.png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laginlib.org.ua/blog/wp-content/uploads/2018/04/130220172355.jpg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miracleiren.ru/images/Skiing.jpg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gigabaza.ru/images/41/81782/25877bbd.png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http://schkola1.rooglub.gov.by</a:t>
            </a:r>
            <a:r>
              <a:rPr lang="en-US" sz="1600" dirty="0" smtClean="0">
                <a:hlinkClick r:id="rId11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www.best-camp.ru/images/camps/photo/26_3756bae1220495af3829a966fb42905b.jpg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pbs.twimg.com/media/DRFbz0MXkAEXC8V.jpg</a:t>
            </a:r>
            <a:endParaRPr lang="ru-RU" sz="1600" dirty="0" smtClean="0"/>
          </a:p>
          <a:p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img-fotki.yandex.ru/get/61164/280339892.1d/0_1896e7_9ea48e07_orig</a:t>
            </a:r>
            <a:endParaRPr lang="ru-RU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mkoupreobrsosh.ucoz.ru/01/009/274.jpg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</a:t>
            </a:r>
            <a:r>
              <a:rPr lang="ru-RU" sz="2800" b="1" dirty="0" smtClean="0">
                <a:solidFill>
                  <a:srgbClr val="FFFF00"/>
                </a:solidFill>
              </a:rPr>
              <a:t>ёлок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  </a:t>
            </a:r>
            <a:r>
              <a:rPr lang="ru-RU" sz="2800" b="1" dirty="0">
                <a:solidFill>
                  <a:srgbClr val="FFFF00"/>
                </a:solidFill>
              </a:rPr>
              <a:t>местах массового скопления людей.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предупреждениям и требованиям администрации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отношению к участникам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массовых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мероприятий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обслуживающему персоналу, должностным лицам, ответственным за поддержание общественного порядка и безопасности при проведении массовых мероприятий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3988"/>
            <a:ext cx="4216236" cy="38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 обеспечение правопорядка, соблюдая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спокойствие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44" y="4005064"/>
            <a:ext cx="3145332" cy="28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600" b="1" dirty="0" smtClean="0">
                <a:solidFill>
                  <a:srgbClr val="FFFF00"/>
                </a:solidFill>
              </a:rPr>
              <a:t>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>
                <a:solidFill>
                  <a:srgbClr val="C00000"/>
                </a:solidFill>
              </a:rPr>
              <a:t>пешеходном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переходе.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переходе через дорогу на пешеходном переходе, не оборудованном светофором,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сначала посмотрите направо, а, </a:t>
            </a:r>
            <a:r>
              <a:rPr lang="ru-RU" sz="2400" b="1" i="1" dirty="0">
                <a:solidFill>
                  <a:srgbClr val="C00000"/>
                </a:solidFill>
              </a:rPr>
              <a:t>дойдя до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середины </a:t>
            </a:r>
            <a:r>
              <a:rPr lang="ru-RU" sz="2400" b="1" i="1" dirty="0">
                <a:solidFill>
                  <a:srgbClr val="C00000"/>
                </a:solidFill>
              </a:rPr>
              <a:t>дороги, налево.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</a:t>
            </a:r>
            <a:r>
              <a:rPr lang="ru-RU" sz="2400" b="1" i="1" dirty="0" smtClean="0">
                <a:solidFill>
                  <a:srgbClr val="C00000"/>
                </a:solidFill>
              </a:rPr>
              <a:t>  перебегайте </a:t>
            </a:r>
            <a:r>
              <a:rPr lang="ru-RU" sz="2400" b="1" i="1" dirty="0">
                <a:solidFill>
                  <a:srgbClr val="C00000"/>
                </a:solidFill>
              </a:rPr>
              <a:t>дорогу перед близко едущей машиной. </a:t>
            </a:r>
            <a:r>
              <a:rPr lang="ru-RU" sz="2400" b="1" i="1" dirty="0" smtClean="0">
                <a:solidFill>
                  <a:srgbClr val="C00000"/>
                </a:solidFill>
              </a:rPr>
              <a:t>Подождите, </a:t>
            </a:r>
            <a:r>
              <a:rPr lang="ru-RU" sz="2400" b="1" i="1" dirty="0">
                <a:solidFill>
                  <a:srgbClr val="C00000"/>
                </a:solidFill>
              </a:rPr>
              <a:t>когда она проедет. Водитель может не успеть затормозить, а вы можете неожиданно упасть, создавая тем самым аварийно опасную </a:t>
            </a:r>
            <a:r>
              <a:rPr lang="ru-RU" sz="2400" b="1" i="1" dirty="0" smtClean="0">
                <a:solidFill>
                  <a:srgbClr val="C00000"/>
                </a:solidFill>
              </a:rPr>
              <a:t>ситуацию.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автобус следует обходить сзади.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переходите железнодорожные </a:t>
            </a:r>
            <a:r>
              <a:rPr lang="ru-RU" sz="2400" b="1" i="1" dirty="0">
                <a:solidFill>
                  <a:srgbClr val="C00000"/>
                </a:solidFill>
              </a:rPr>
              <a:t>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</a:t>
            </a:r>
            <a:r>
              <a:rPr lang="ru-RU" sz="2400" b="1" i="1" dirty="0" smtClean="0">
                <a:solidFill>
                  <a:srgbClr val="C00000"/>
                </a:solidFill>
              </a:rPr>
              <a:t>поведения, будьте </a:t>
            </a:r>
            <a:r>
              <a:rPr lang="ru-RU" sz="2400" b="1" i="1" dirty="0">
                <a:solidFill>
                  <a:srgbClr val="C00000"/>
                </a:solidFill>
              </a:rPr>
              <a:t>вежливы, уступайте места пожилым пассажирам, инвалидам, пассажирам с </a:t>
            </a:r>
            <a:r>
              <a:rPr lang="ru-RU" sz="2400" b="1" i="1" dirty="0" smtClean="0">
                <a:solidFill>
                  <a:srgbClr val="C00000"/>
                </a:solidFill>
              </a:rPr>
              <a:t>детьми.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60888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200" b="1" dirty="0" smtClean="0">
                <a:solidFill>
                  <a:srgbClr val="FFFF00"/>
                </a:solidFill>
              </a:rPr>
              <a:t>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</a:rPr>
              <a:t>голеностопные суставы получат </a:t>
            </a:r>
            <a:r>
              <a:rPr lang="ru-RU" sz="2400" b="1" i="1" dirty="0" smtClean="0">
                <a:solidFill>
                  <a:srgbClr val="C00000"/>
                </a:solidFill>
              </a:rPr>
              <a:t> поддержку</a:t>
            </a:r>
            <a:r>
              <a:rPr lang="ru-RU" sz="2400" b="1" i="1" dirty="0">
                <a:solidFill>
                  <a:srgbClr val="C00000"/>
                </a:solidFill>
              </a:rPr>
              <a:t>, а вывихи и растяжения суставов будут </a:t>
            </a:r>
            <a:r>
              <a:rPr lang="ru-RU" sz="2400" b="1" i="1" dirty="0" smtClean="0">
                <a:solidFill>
                  <a:srgbClr val="C00000"/>
                </a:solidFill>
              </a:rPr>
              <a:t> исключены</a:t>
            </a:r>
            <a:r>
              <a:rPr lang="ru-RU" sz="2400" b="1" i="1" dirty="0">
                <a:solidFill>
                  <a:srgbClr val="C00000"/>
                </a:solidFill>
              </a:rPr>
              <a:t>. Лучше всего надевать коньки на шерстяные носки. Шнуровать коньки нужно тщательно. </a:t>
            </a:r>
            <a:r>
              <a:rPr lang="ru-RU" sz="2400" b="1" i="1" dirty="0" smtClean="0">
                <a:solidFill>
                  <a:srgbClr val="C00000"/>
                </a:solidFill>
              </a:rPr>
              <a:t>Они </a:t>
            </a:r>
            <a:r>
              <a:rPr lang="ru-RU" sz="2400" b="1" i="1" dirty="0">
                <a:solidFill>
                  <a:srgbClr val="C00000"/>
                </a:solidFill>
              </a:rPr>
              <a:t>должны сидеть плотно, но перетягивать шнуровку нельзя, иначе ноги онемеют.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</a:t>
            </a:r>
            <a:r>
              <a:rPr lang="ru-RU" sz="2400" b="1" i="1" dirty="0" smtClean="0">
                <a:solidFill>
                  <a:srgbClr val="C00000"/>
                </a:solidFill>
              </a:rPr>
              <a:t>возможно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в сопровождении взрослых.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72" y="3429815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кататься </a:t>
            </a:r>
            <a:r>
              <a:rPr lang="ru-RU" sz="2600" b="1" i="1" dirty="0">
                <a:solidFill>
                  <a:srgbClr val="C00000"/>
                </a:solidFill>
              </a:rPr>
              <a:t>на высокой скорости, играть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в </a:t>
            </a:r>
            <a:r>
              <a:rPr lang="ru-RU" sz="2600" b="1" i="1" dirty="0">
                <a:solidFill>
                  <a:srgbClr val="C00000"/>
                </a:solidFill>
              </a:rPr>
              <a:t>хоккей, совершать любые действия,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мешающие </a:t>
            </a:r>
            <a:r>
              <a:rPr lang="ru-RU" sz="2600" b="1" i="1" dirty="0">
                <a:solidFill>
                  <a:srgbClr val="C00000"/>
                </a:solidFill>
              </a:rPr>
              <a:t>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</a:t>
            </a:r>
            <a:r>
              <a:rPr lang="ru-RU" sz="26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>
              <a:solidFill>
                <a:srgbClr val="C00000"/>
              </a:solidFill>
            </a:endParaRP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701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Правила  безопасного поведения  во время зимних каникул </vt:lpstr>
      <vt:lpstr>Презентация PowerPoint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 Карпелянский</cp:lastModifiedBy>
  <cp:revision>19</cp:revision>
  <dcterms:created xsi:type="dcterms:W3CDTF">2018-12-22T14:48:11Z</dcterms:created>
  <dcterms:modified xsi:type="dcterms:W3CDTF">2023-12-19T19:53:26Z</dcterms:modified>
</cp:coreProperties>
</file>